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8" r:id="rId2"/>
  </p:sldMasterIdLst>
  <p:notesMasterIdLst>
    <p:notesMasterId r:id="rId11"/>
  </p:notesMasterIdLst>
  <p:handoutMasterIdLst>
    <p:handoutMasterId r:id="rId12"/>
  </p:handoutMasterIdLst>
  <p:sldIdLst>
    <p:sldId id="262" r:id="rId3"/>
    <p:sldId id="256" r:id="rId4"/>
    <p:sldId id="257" r:id="rId5"/>
    <p:sldId id="258" r:id="rId6"/>
    <p:sldId id="259" r:id="rId7"/>
    <p:sldId id="260" r:id="rId8"/>
    <p:sldId id="261"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55351" autoAdjust="0"/>
  </p:normalViewPr>
  <p:slideViewPr>
    <p:cSldViewPr snapToGrid="0">
      <p:cViewPr varScale="1">
        <p:scale>
          <a:sx n="35" d="100"/>
          <a:sy n="35" d="100"/>
        </p:scale>
        <p:origin x="1242" y="48"/>
      </p:cViewPr>
      <p:guideLst/>
    </p:cSldViewPr>
  </p:slideViewPr>
  <p:notesTextViewPr>
    <p:cViewPr>
      <p:scale>
        <a:sx n="100" d="100"/>
        <a:sy n="100" d="100"/>
      </p:scale>
      <p:origin x="0" y="0"/>
    </p:cViewPr>
  </p:notesTextViewPr>
  <p:notesViewPr>
    <p:cSldViewPr snapToGrid="0">
      <p:cViewPr varScale="1">
        <p:scale>
          <a:sx n="51" d="100"/>
          <a:sy n="51" d="100"/>
        </p:scale>
        <p:origin x="198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581400" cy="458788"/>
          </a:xfrm>
          <a:prstGeom prst="rect">
            <a:avLst/>
          </a:prstGeom>
        </p:spPr>
        <p:txBody>
          <a:bodyPr vert="horz" lIns="91440" tIns="45720" rIns="91440" bIns="45720" rtlCol="0"/>
          <a:lstStyle>
            <a:lvl1pPr algn="l">
              <a:defRPr sz="1200"/>
            </a:lvl1pPr>
          </a:lstStyle>
          <a:p>
            <a:r>
              <a:rPr lang="en-US" sz="1800" dirty="0">
                <a:latin typeface="Gill Sans Ultra Bold" panose="020B0A02020104020203" pitchFamily="34" charset="0"/>
              </a:rPr>
              <a:t>What Obedience Is Not</a:t>
            </a: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September 11, 2016 AM</a:t>
            </a: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soundteaching.org</a:t>
            </a:r>
          </a:p>
        </p:txBody>
      </p:sp>
    </p:spTree>
    <p:extLst>
      <p:ext uri="{BB962C8B-B14F-4D97-AF65-F5344CB8AC3E}">
        <p14:creationId xmlns:p14="http://schemas.microsoft.com/office/powerpoint/2010/main" val="3070190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3667A5-41EC-4214-8944-181B358FEC20}" type="datetimeFigureOut">
              <a:rPr lang="en-US" smtClean="0"/>
              <a:t>9/10/2016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3C5CE9-9789-4EBC-9E6D-0EABB820065C}" type="slidenum">
              <a:rPr lang="en-US" smtClean="0"/>
              <a:t>‹#›</a:t>
            </a:fld>
            <a:endParaRPr lang="en-US"/>
          </a:p>
        </p:txBody>
      </p:sp>
    </p:spTree>
    <p:extLst>
      <p:ext uri="{BB962C8B-B14F-4D97-AF65-F5344CB8AC3E}">
        <p14:creationId xmlns:p14="http://schemas.microsoft.com/office/powerpoint/2010/main" val="758025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Obeying the commands of Christ has gotten a bad rap over the centuries.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doctrine of faith only has convinced untold millions that obedience does not have a place in obtaining the salvation of Christ.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Also, there seems to be an unwillingness</a:t>
            </a:r>
            <a:r>
              <a:rPr lang="en-US" sz="1200" kern="1200" baseline="0" dirty="0">
                <a:solidFill>
                  <a:schemeClr val="tx1"/>
                </a:solidFill>
                <a:effectLst/>
                <a:latin typeface="+mn-lt"/>
                <a:ea typeface="+mn-ea"/>
                <a:cs typeface="+mn-cs"/>
              </a:rPr>
              <a:t> to be committed servants in our culture</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New Testament shows repeated emphasis on obeying the commands of God and the failure to be saved without it.</a:t>
            </a:r>
          </a:p>
          <a:p>
            <a:r>
              <a:rPr lang="en-US" sz="1200" b="1" kern="1200" dirty="0">
                <a:solidFill>
                  <a:schemeClr val="tx1"/>
                </a:solidFill>
                <a:effectLst/>
                <a:latin typeface="+mn-lt"/>
                <a:ea typeface="+mn-ea"/>
                <a:cs typeface="+mn-cs"/>
              </a:rPr>
              <a:t>(Hebrews 5:8-9), </a:t>
            </a:r>
            <a:r>
              <a:rPr lang="en-US" sz="1200" i="1" kern="1200" dirty="0">
                <a:solidFill>
                  <a:schemeClr val="tx1"/>
                </a:solidFill>
                <a:effectLst/>
                <a:latin typeface="+mn-lt"/>
                <a:ea typeface="+mn-ea"/>
                <a:cs typeface="+mn-cs"/>
              </a:rPr>
              <a:t>“though He was a Son, yet He learned obedience by the things which He suffered. </a:t>
            </a:r>
            <a:r>
              <a:rPr lang="en-US" sz="1200" i="1" kern="1200" baseline="30000" dirty="0">
                <a:solidFill>
                  <a:schemeClr val="tx1"/>
                </a:solidFill>
                <a:effectLst/>
                <a:latin typeface="+mn-lt"/>
                <a:ea typeface="+mn-ea"/>
                <a:cs typeface="+mn-cs"/>
              </a:rPr>
              <a:t>9</a:t>
            </a:r>
            <a:r>
              <a:rPr lang="en-US" sz="1200" i="1" kern="1200" dirty="0">
                <a:solidFill>
                  <a:schemeClr val="tx1"/>
                </a:solidFill>
                <a:effectLst/>
                <a:latin typeface="+mn-lt"/>
                <a:ea typeface="+mn-ea"/>
                <a:cs typeface="+mn-cs"/>
              </a:rPr>
              <a:t> And having been perfected, He became the author of eternal salvation to all who obey Him.”</a:t>
            </a:r>
          </a:p>
          <a:p>
            <a:endParaRPr lang="en-US" sz="1200" i="1"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(2 Thessalonians</a:t>
            </a:r>
            <a:r>
              <a:rPr lang="en-US" sz="1200" b="1" i="0" kern="1200" baseline="0" dirty="0">
                <a:solidFill>
                  <a:schemeClr val="tx1"/>
                </a:solidFill>
                <a:effectLst/>
                <a:latin typeface="+mn-lt"/>
                <a:ea typeface="+mn-ea"/>
                <a:cs typeface="+mn-cs"/>
              </a:rPr>
              <a:t> 1:8), </a:t>
            </a:r>
            <a:r>
              <a:rPr lang="en-US" sz="1200" i="1" kern="1200" baseline="0" dirty="0">
                <a:solidFill>
                  <a:schemeClr val="tx1"/>
                </a:solidFill>
                <a:effectLst/>
                <a:latin typeface="+mn-lt"/>
                <a:ea typeface="+mn-ea"/>
                <a:cs typeface="+mn-cs"/>
              </a:rPr>
              <a:t>“in flaming fire taking vengeance on those who do not know God, and on those who do not obey the gospel of our Lord Jesus Christ.”</a:t>
            </a:r>
            <a:endParaRPr lang="en-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73C5CE9-9789-4EBC-9E6D-0EABB820065C}" type="slidenum">
              <a:rPr lang="en-US" smtClean="0"/>
              <a:t>2</a:t>
            </a:fld>
            <a:endParaRPr lang="en-US"/>
          </a:p>
        </p:txBody>
      </p:sp>
    </p:spTree>
    <p:extLst>
      <p:ext uri="{BB962C8B-B14F-4D97-AF65-F5344CB8AC3E}">
        <p14:creationId xmlns:p14="http://schemas.microsoft.com/office/powerpoint/2010/main" val="1741907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Sinners cannot earn their salvation </a:t>
            </a:r>
          </a:p>
          <a:p>
            <a:r>
              <a:rPr lang="en-US" sz="1200" b="1" kern="1200" dirty="0">
                <a:solidFill>
                  <a:schemeClr val="tx1"/>
                </a:solidFill>
                <a:effectLst/>
                <a:latin typeface="+mn-lt"/>
                <a:ea typeface="+mn-ea"/>
                <a:cs typeface="+mn-cs"/>
              </a:rPr>
              <a:t>(Ephesians 2:8-9), </a:t>
            </a:r>
            <a:r>
              <a:rPr lang="en-US" sz="1200" i="1" kern="1200" dirty="0">
                <a:solidFill>
                  <a:schemeClr val="tx1"/>
                </a:solidFill>
                <a:effectLst/>
                <a:latin typeface="+mn-lt"/>
                <a:ea typeface="+mn-ea"/>
                <a:cs typeface="+mn-cs"/>
              </a:rPr>
              <a:t>“For by grace you have been saved through faith, and that not of yourselves; it is the gift of God, 9 not of works, lest anyone should boast.”</a:t>
            </a:r>
          </a:p>
          <a:p>
            <a:pPr marL="685800" lvl="1" indent="-228600">
              <a:buFont typeface="+mj-lt"/>
              <a:buAutoNum type="arabicPeriod"/>
            </a:pPr>
            <a:r>
              <a:rPr lang="en-US" sz="1200" kern="1200" dirty="0">
                <a:solidFill>
                  <a:schemeClr val="tx1"/>
                </a:solidFill>
                <a:effectLst/>
                <a:latin typeface="+mn-lt"/>
                <a:ea typeface="+mn-ea"/>
                <a:cs typeface="+mn-cs"/>
              </a:rPr>
              <a:t>Since all of us have sinned, we all need God’s grace to be saved. </a:t>
            </a:r>
          </a:p>
          <a:p>
            <a:pPr marL="685800" lvl="1" indent="-228600">
              <a:buFont typeface="+mj-lt"/>
              <a:buAutoNum type="arabicPeriod"/>
            </a:pPr>
            <a:r>
              <a:rPr lang="en-US" sz="1200" kern="1200" dirty="0">
                <a:solidFill>
                  <a:schemeClr val="tx1"/>
                </a:solidFill>
                <a:effectLst/>
                <a:latin typeface="+mn-lt"/>
                <a:ea typeface="+mn-ea"/>
                <a:cs typeface="+mn-cs"/>
              </a:rPr>
              <a:t>Yet, it is</a:t>
            </a:r>
            <a:r>
              <a:rPr lang="en-US" sz="1200" kern="1200" baseline="0" dirty="0">
                <a:solidFill>
                  <a:schemeClr val="tx1"/>
                </a:solidFill>
                <a:effectLst/>
                <a:latin typeface="+mn-lt"/>
                <a:ea typeface="+mn-ea"/>
                <a:cs typeface="+mn-cs"/>
              </a:rPr>
              <a:t> also clear that the reception of God’s grace is conditional (It is received through faith)…</a:t>
            </a:r>
          </a:p>
          <a:p>
            <a:pPr marL="685800" lvl="1" indent="-228600">
              <a:buFont typeface="+mj-lt"/>
              <a:buAutoNum type="arabicPeriod"/>
            </a:pPr>
            <a:r>
              <a:rPr lang="en-US" sz="1200" kern="1200" baseline="0" dirty="0">
                <a:solidFill>
                  <a:schemeClr val="tx1"/>
                </a:solidFill>
                <a:effectLst/>
                <a:latin typeface="+mn-lt"/>
                <a:ea typeface="+mn-ea"/>
                <a:cs typeface="+mn-cs"/>
              </a:rPr>
              <a:t>The Faith that Saves is the Faith that Obeys! (cf. Hebrews 11)</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kern="1200" dirty="0">
                <a:solidFill>
                  <a:schemeClr val="tx1"/>
                </a:solidFill>
                <a:effectLst/>
                <a:latin typeface="+mn-lt"/>
                <a:ea typeface="+mn-ea"/>
                <a:cs typeface="+mn-cs"/>
              </a:rPr>
              <a:t>Obeying God’s conditions of salvation shows the humble heart of the “unprofitable servant” who does his duty</a:t>
            </a:r>
          </a:p>
          <a:p>
            <a:pPr marL="0" lvl="0" indent="0">
              <a:buFont typeface="+mj-lt"/>
              <a:buNone/>
            </a:pPr>
            <a:r>
              <a:rPr lang="en-US" sz="1200" b="1" kern="1200" dirty="0">
                <a:solidFill>
                  <a:schemeClr val="tx1"/>
                </a:solidFill>
                <a:effectLst/>
                <a:latin typeface="+mn-lt"/>
                <a:ea typeface="+mn-ea"/>
                <a:cs typeface="+mn-cs"/>
              </a:rPr>
              <a:t>(Luke 17:10), </a:t>
            </a:r>
            <a:r>
              <a:rPr lang="en-US" sz="1200" i="1" kern="1200" dirty="0">
                <a:solidFill>
                  <a:schemeClr val="tx1"/>
                </a:solidFill>
                <a:effectLst/>
                <a:latin typeface="+mn-lt"/>
                <a:ea typeface="+mn-ea"/>
                <a:cs typeface="+mn-cs"/>
              </a:rPr>
              <a:t>“So likewise you, when you have done all those things which you are commanded, say, 'We are unprofitable servants. We have done what was our duty to do. '"</a:t>
            </a:r>
          </a:p>
          <a:p>
            <a:pPr marL="0" lvl="0" indent="0">
              <a:buFont typeface="+mj-lt"/>
              <a:buNone/>
            </a:pPr>
            <a:r>
              <a:rPr lang="en-US" sz="1200" b="1" kern="1200" dirty="0">
                <a:solidFill>
                  <a:schemeClr val="tx1"/>
                </a:solidFill>
                <a:effectLst/>
                <a:latin typeface="+mn-lt"/>
                <a:ea typeface="+mn-ea"/>
                <a:cs typeface="+mn-cs"/>
              </a:rPr>
              <a:t>(Mark 16:16),</a:t>
            </a:r>
            <a:r>
              <a:rPr lang="en-US" sz="1200" b="1" kern="1200" baseline="0" dirty="0">
                <a:solidFill>
                  <a:schemeClr val="tx1"/>
                </a:solidFill>
                <a:effectLst/>
                <a:latin typeface="+mn-lt"/>
                <a:ea typeface="+mn-ea"/>
                <a:cs typeface="+mn-cs"/>
              </a:rPr>
              <a:t> </a:t>
            </a:r>
            <a:r>
              <a:rPr lang="en-US" sz="1200" i="1" kern="1200" baseline="0" dirty="0">
                <a:solidFill>
                  <a:schemeClr val="tx1"/>
                </a:solidFill>
                <a:effectLst/>
                <a:latin typeface="+mn-lt"/>
                <a:ea typeface="+mn-ea"/>
                <a:cs typeface="+mn-cs"/>
              </a:rPr>
              <a:t>“He who believes and is baptized will be saved; but he who does not believe will be condemned.”</a:t>
            </a:r>
            <a:endParaRPr lang="en-US" i="1" dirty="0"/>
          </a:p>
        </p:txBody>
      </p:sp>
      <p:sp>
        <p:nvSpPr>
          <p:cNvPr id="4" name="Slide Number Placeholder 3"/>
          <p:cNvSpPr>
            <a:spLocks noGrp="1"/>
          </p:cNvSpPr>
          <p:nvPr>
            <p:ph type="sldNum" sz="quarter" idx="10"/>
          </p:nvPr>
        </p:nvSpPr>
        <p:spPr/>
        <p:txBody>
          <a:bodyPr/>
          <a:lstStyle/>
          <a:p>
            <a:fld id="{973C5CE9-9789-4EBC-9E6D-0EABB820065C}" type="slidenum">
              <a:rPr lang="en-US" smtClean="0"/>
              <a:t>3</a:t>
            </a:fld>
            <a:endParaRPr lang="en-US"/>
          </a:p>
        </p:txBody>
      </p:sp>
    </p:spTree>
    <p:extLst>
      <p:ext uri="{BB962C8B-B14F-4D97-AF65-F5344CB8AC3E}">
        <p14:creationId xmlns:p14="http://schemas.microsoft.com/office/powerpoint/2010/main" val="3714400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(Ezekiel 18:20), </a:t>
            </a:r>
            <a:r>
              <a:rPr lang="en-US" sz="1200" i="1" kern="1200" dirty="0">
                <a:solidFill>
                  <a:schemeClr val="tx1"/>
                </a:solidFill>
                <a:effectLst/>
                <a:latin typeface="+mn-lt"/>
                <a:ea typeface="+mn-ea"/>
                <a:cs typeface="+mn-cs"/>
              </a:rPr>
              <a:t>“The soul who sins shall die”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We should not think that “I am obedient most of the time” so if I sin it will not harm anything. </a:t>
            </a:r>
            <a:endParaRPr lang="en-US" sz="1200" b="1"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(Ezekiel</a:t>
            </a:r>
            <a:r>
              <a:rPr lang="en-US" sz="1200" b="1" kern="1200" baseline="0" dirty="0">
                <a:solidFill>
                  <a:schemeClr val="tx1"/>
                </a:solidFill>
                <a:effectLst/>
                <a:latin typeface="+mn-lt"/>
                <a:ea typeface="+mn-ea"/>
                <a:cs typeface="+mn-cs"/>
              </a:rPr>
              <a:t> 18:24), </a:t>
            </a:r>
            <a:r>
              <a:rPr lang="en-US" sz="1200" i="1" kern="1200" baseline="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But when a righteous man turns away from his righteousness and commits iniquity, and does according to all the abominations that the wicked man does, shall he live? All the righteousness which he has done shall not be remembered; because of the unfaithfulness of which he is guilty and the sin which he has committed, because of them he shall die.”</a:t>
            </a: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The wages of sin is death, and willful sin brings God’s sure punishment </a:t>
            </a:r>
          </a:p>
          <a:p>
            <a:pPr marL="0" lvl="0" indent="0">
              <a:buFont typeface="Arial" panose="020B0604020202020204" pitchFamily="34" charset="0"/>
              <a:buNone/>
            </a:pPr>
            <a:r>
              <a:rPr lang="en-US" sz="1200" b="1" kern="1200" dirty="0">
                <a:solidFill>
                  <a:schemeClr val="tx1"/>
                </a:solidFill>
                <a:effectLst/>
                <a:latin typeface="+mn-lt"/>
                <a:ea typeface="+mn-ea"/>
                <a:cs typeface="+mn-cs"/>
              </a:rPr>
              <a:t>(Romans 6:23), </a:t>
            </a:r>
            <a:r>
              <a:rPr lang="en-US" sz="1200" i="1" kern="1200" dirty="0">
                <a:solidFill>
                  <a:schemeClr val="tx1"/>
                </a:solidFill>
                <a:effectLst/>
                <a:latin typeface="+mn-lt"/>
                <a:ea typeface="+mn-ea"/>
                <a:cs typeface="+mn-cs"/>
              </a:rPr>
              <a:t>“For the wages of sin is death, but the gift of God is eternal life in Christ Jesus our Lord.”</a:t>
            </a: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The one who plans to sin by relying on past obedience is deceived</a:t>
            </a:r>
          </a:p>
          <a:p>
            <a:pPr marL="0" lvl="0" indent="0">
              <a:buFont typeface="Arial" panose="020B0604020202020204" pitchFamily="34" charset="0"/>
              <a:buNone/>
            </a:pPr>
            <a:r>
              <a:rPr lang="en-US" sz="1200" b="1" kern="1200" dirty="0">
                <a:solidFill>
                  <a:schemeClr val="tx1"/>
                </a:solidFill>
                <a:effectLst/>
                <a:latin typeface="+mn-lt"/>
                <a:ea typeface="+mn-ea"/>
                <a:cs typeface="+mn-cs"/>
              </a:rPr>
              <a:t>(Hebrews 3:13),</a:t>
            </a:r>
            <a:r>
              <a:rPr lang="en-US" sz="1200" b="1" kern="1200" baseline="0" dirty="0">
                <a:solidFill>
                  <a:schemeClr val="tx1"/>
                </a:solidFill>
                <a:effectLst/>
                <a:latin typeface="+mn-lt"/>
                <a:ea typeface="+mn-ea"/>
                <a:cs typeface="+mn-cs"/>
              </a:rPr>
              <a:t> </a:t>
            </a:r>
            <a:r>
              <a:rPr lang="en-US" sz="1200" i="1" kern="1200" baseline="0" dirty="0">
                <a:solidFill>
                  <a:schemeClr val="tx1"/>
                </a:solidFill>
                <a:effectLst/>
                <a:latin typeface="+mn-lt"/>
                <a:ea typeface="+mn-ea"/>
                <a:cs typeface="+mn-cs"/>
              </a:rPr>
              <a:t>“but exhort one another daily, while it is called "Today," lest any of you be hardened through the deceitfulness of sin.</a:t>
            </a:r>
            <a:endParaRPr lang="en-US" sz="120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73C5CE9-9789-4EBC-9E6D-0EABB820065C}" type="slidenum">
              <a:rPr lang="en-US" smtClean="0"/>
              <a:t>4</a:t>
            </a:fld>
            <a:endParaRPr lang="en-US"/>
          </a:p>
        </p:txBody>
      </p:sp>
    </p:spTree>
    <p:extLst>
      <p:ext uri="{BB962C8B-B14F-4D97-AF65-F5344CB8AC3E}">
        <p14:creationId xmlns:p14="http://schemas.microsoft.com/office/powerpoint/2010/main" val="2863155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It is not </a:t>
            </a:r>
            <a:r>
              <a:rPr lang="en-US" sz="1200" b="1" u="sng" kern="1200" dirty="0">
                <a:solidFill>
                  <a:schemeClr val="tx1"/>
                </a:solidFill>
                <a:effectLst/>
                <a:latin typeface="+mn-lt"/>
                <a:ea typeface="+mn-ea"/>
                <a:cs typeface="+mn-cs"/>
              </a:rPr>
              <a:t>self</a:t>
            </a:r>
            <a:r>
              <a:rPr lang="en-US" sz="1200" b="1" kern="1200" dirty="0">
                <a:solidFill>
                  <a:schemeClr val="tx1"/>
                </a:solidFill>
                <a:effectLst/>
                <a:latin typeface="+mn-lt"/>
                <a:ea typeface="+mn-ea"/>
                <a:cs typeface="+mn-cs"/>
              </a:rPr>
              <a:t>-righteousness.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We have no right to decide for ourselves what part of Christ’s will to obey or how to obey it.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scribes and Pharisees were guilty of sin by binding their traditions on others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We cannot say, “I’ll obey God my own way” as an excuse for not following the commands revealed in the word of Christ.</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Such is “self-imposed religion” that does not honor God </a:t>
            </a:r>
          </a:p>
          <a:p>
            <a:pPr marL="0" lvl="0" indent="0">
              <a:buFont typeface="Arial" panose="020B0604020202020204" pitchFamily="34" charset="0"/>
              <a:buNone/>
            </a:pPr>
            <a:r>
              <a:rPr lang="en-US" sz="1200" b="1" kern="1200" dirty="0">
                <a:solidFill>
                  <a:schemeClr val="tx1"/>
                </a:solidFill>
                <a:effectLst/>
                <a:latin typeface="+mn-lt"/>
                <a:ea typeface="+mn-ea"/>
                <a:cs typeface="+mn-cs"/>
              </a:rPr>
              <a:t>(Colossians 2:20-23),</a:t>
            </a:r>
            <a:r>
              <a:rPr lang="en-US" sz="1200" b="1" kern="1200" baseline="0" dirty="0">
                <a:solidFill>
                  <a:schemeClr val="tx1"/>
                </a:solidFill>
                <a:effectLst/>
                <a:latin typeface="+mn-lt"/>
                <a:ea typeface="+mn-ea"/>
                <a:cs typeface="+mn-cs"/>
              </a:rPr>
              <a:t> </a:t>
            </a:r>
            <a:r>
              <a:rPr lang="en-US" sz="1200" i="1" kern="1200" baseline="0" dirty="0">
                <a:solidFill>
                  <a:schemeClr val="tx1"/>
                </a:solidFill>
                <a:effectLst/>
                <a:latin typeface="+mn-lt"/>
                <a:ea typeface="+mn-ea"/>
                <a:cs typeface="+mn-cs"/>
              </a:rPr>
              <a:t>“Therefore, if you died with Christ from the basic principles of the world, why, as though living in the world, do you subject yourselves to regulations— </a:t>
            </a:r>
            <a:r>
              <a:rPr lang="en-US" sz="1200" i="1" kern="1200" baseline="30000" dirty="0">
                <a:solidFill>
                  <a:schemeClr val="tx1"/>
                </a:solidFill>
                <a:effectLst/>
                <a:latin typeface="+mn-lt"/>
                <a:ea typeface="+mn-ea"/>
                <a:cs typeface="+mn-cs"/>
              </a:rPr>
              <a:t>21</a:t>
            </a:r>
            <a:r>
              <a:rPr lang="en-US" sz="1200" i="1" kern="1200" baseline="0" dirty="0">
                <a:solidFill>
                  <a:schemeClr val="tx1"/>
                </a:solidFill>
                <a:effectLst/>
                <a:latin typeface="+mn-lt"/>
                <a:ea typeface="+mn-ea"/>
                <a:cs typeface="+mn-cs"/>
              </a:rPr>
              <a:t> "Do not touch, do not taste, do not handle," </a:t>
            </a:r>
            <a:r>
              <a:rPr lang="en-US" sz="1200" i="1" kern="1200" baseline="30000" dirty="0">
                <a:solidFill>
                  <a:schemeClr val="tx1"/>
                </a:solidFill>
                <a:effectLst/>
                <a:latin typeface="+mn-lt"/>
                <a:ea typeface="+mn-ea"/>
                <a:cs typeface="+mn-cs"/>
              </a:rPr>
              <a:t>22</a:t>
            </a:r>
            <a:r>
              <a:rPr lang="en-US" sz="1200" i="1" kern="1200" baseline="0" dirty="0">
                <a:solidFill>
                  <a:schemeClr val="tx1"/>
                </a:solidFill>
                <a:effectLst/>
                <a:latin typeface="+mn-lt"/>
                <a:ea typeface="+mn-ea"/>
                <a:cs typeface="+mn-cs"/>
              </a:rPr>
              <a:t> which all concern things which perish with the using—according to the commandments and doctrines of men? </a:t>
            </a:r>
            <a:r>
              <a:rPr lang="en-US" sz="1200" i="1" kern="1200" baseline="30000" dirty="0">
                <a:solidFill>
                  <a:schemeClr val="tx1"/>
                </a:solidFill>
                <a:effectLst/>
                <a:latin typeface="+mn-lt"/>
                <a:ea typeface="+mn-ea"/>
                <a:cs typeface="+mn-cs"/>
              </a:rPr>
              <a:t>23</a:t>
            </a:r>
            <a:r>
              <a:rPr lang="en-US" sz="1200" i="1" kern="1200" baseline="0" dirty="0">
                <a:solidFill>
                  <a:schemeClr val="tx1"/>
                </a:solidFill>
                <a:effectLst/>
                <a:latin typeface="+mn-lt"/>
                <a:ea typeface="+mn-ea"/>
                <a:cs typeface="+mn-cs"/>
              </a:rPr>
              <a:t> These things indeed have an appearance of wisdom in </a:t>
            </a:r>
            <a:r>
              <a:rPr lang="en-US" sz="1200" b="1" i="1" kern="1200" baseline="0" dirty="0">
                <a:solidFill>
                  <a:schemeClr val="tx1"/>
                </a:solidFill>
                <a:effectLst/>
                <a:latin typeface="+mn-lt"/>
                <a:ea typeface="+mn-ea"/>
                <a:cs typeface="+mn-cs"/>
              </a:rPr>
              <a:t>self- imposed religion, false humility</a:t>
            </a:r>
            <a:r>
              <a:rPr lang="en-US" sz="1200" i="1" kern="1200" baseline="0" dirty="0">
                <a:solidFill>
                  <a:schemeClr val="tx1"/>
                </a:solidFill>
                <a:effectLst/>
                <a:latin typeface="+mn-lt"/>
                <a:ea typeface="+mn-ea"/>
                <a:cs typeface="+mn-cs"/>
              </a:rPr>
              <a:t>, and neglect of the body, but </a:t>
            </a:r>
            <a:r>
              <a:rPr lang="en-US" sz="1200" b="1" i="1" kern="1200" baseline="0" dirty="0">
                <a:solidFill>
                  <a:schemeClr val="tx1"/>
                </a:solidFill>
                <a:effectLst/>
                <a:latin typeface="+mn-lt"/>
                <a:ea typeface="+mn-ea"/>
                <a:cs typeface="+mn-cs"/>
              </a:rPr>
              <a:t>are of no value </a:t>
            </a:r>
            <a:r>
              <a:rPr lang="en-US" sz="1200" i="1" kern="1200" baseline="0" dirty="0">
                <a:solidFill>
                  <a:schemeClr val="tx1"/>
                </a:solidFill>
                <a:effectLst/>
                <a:latin typeface="+mn-lt"/>
                <a:ea typeface="+mn-ea"/>
                <a:cs typeface="+mn-cs"/>
              </a:rPr>
              <a:t>against the indulgence of the flesh.”</a:t>
            </a:r>
            <a:endParaRPr lang="en-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73C5CE9-9789-4EBC-9E6D-0EABB820065C}" type="slidenum">
              <a:rPr lang="en-US" smtClean="0"/>
              <a:t>5</a:t>
            </a:fld>
            <a:endParaRPr lang="en-US"/>
          </a:p>
        </p:txBody>
      </p:sp>
    </p:spTree>
    <p:extLst>
      <p:ext uri="{BB962C8B-B14F-4D97-AF65-F5344CB8AC3E}">
        <p14:creationId xmlns:p14="http://schemas.microsoft.com/office/powerpoint/2010/main" val="1368694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Some apparently equate obedience with “sinless perfection”; it is not.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It depends upon God’s grace as it trusts God’s word and does what He commands</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b="1" kern="1200" dirty="0">
                <a:solidFill>
                  <a:schemeClr val="tx1"/>
                </a:solidFill>
                <a:effectLst/>
                <a:latin typeface="+mn-lt"/>
                <a:ea typeface="+mn-ea"/>
                <a:cs typeface="+mn-cs"/>
              </a:rPr>
              <a:t>(Hebrews 11:7),</a:t>
            </a:r>
            <a:r>
              <a:rPr lang="en-US" sz="1200" b="1" kern="1200" baseline="0" dirty="0">
                <a:solidFill>
                  <a:schemeClr val="tx1"/>
                </a:solidFill>
                <a:effectLst/>
                <a:latin typeface="+mn-lt"/>
                <a:ea typeface="+mn-ea"/>
                <a:cs typeface="+mn-cs"/>
              </a:rPr>
              <a:t> </a:t>
            </a:r>
            <a:r>
              <a:rPr lang="en-US" sz="1200" i="1" kern="1200" baseline="0" dirty="0">
                <a:solidFill>
                  <a:schemeClr val="tx1"/>
                </a:solidFill>
                <a:effectLst/>
                <a:latin typeface="+mn-lt"/>
                <a:ea typeface="+mn-ea"/>
                <a:cs typeface="+mn-cs"/>
              </a:rPr>
              <a:t>“By faith Noah, being divinely warned of things not yet seen, moved with godly fear, </a:t>
            </a:r>
            <a:r>
              <a:rPr lang="en-US" sz="1200" b="1" i="1" kern="1200" baseline="0" dirty="0">
                <a:solidFill>
                  <a:schemeClr val="tx1"/>
                </a:solidFill>
                <a:effectLst/>
                <a:latin typeface="+mn-lt"/>
                <a:ea typeface="+mn-ea"/>
                <a:cs typeface="+mn-cs"/>
              </a:rPr>
              <a:t>prepared an ark for the saving of his household, by which he condemned the world and became heir of the righteousness </a:t>
            </a:r>
            <a:r>
              <a:rPr lang="en-US" sz="1200" i="1" kern="1200" baseline="0" dirty="0">
                <a:solidFill>
                  <a:schemeClr val="tx1"/>
                </a:solidFill>
                <a:effectLst/>
                <a:latin typeface="+mn-lt"/>
                <a:ea typeface="+mn-ea"/>
                <a:cs typeface="+mn-cs"/>
              </a:rPr>
              <a:t>which is according to faith.</a:t>
            </a:r>
            <a:endParaRPr lang="en-US" sz="120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73C5CE9-9789-4EBC-9E6D-0EABB820065C}" type="slidenum">
              <a:rPr lang="en-US" smtClean="0"/>
              <a:t>6</a:t>
            </a:fld>
            <a:endParaRPr lang="en-US"/>
          </a:p>
        </p:txBody>
      </p:sp>
    </p:spTree>
    <p:extLst>
      <p:ext uri="{BB962C8B-B14F-4D97-AF65-F5344CB8AC3E}">
        <p14:creationId xmlns:p14="http://schemas.microsoft.com/office/powerpoint/2010/main" val="2746442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(1 Peter 1:22-23),</a:t>
            </a:r>
            <a:r>
              <a:rPr lang="en-US" sz="1200" b="1" kern="1200" baseline="0" dirty="0">
                <a:solidFill>
                  <a:schemeClr val="tx1"/>
                </a:solidFill>
                <a:effectLst/>
                <a:latin typeface="+mn-lt"/>
                <a:ea typeface="+mn-ea"/>
                <a:cs typeface="+mn-cs"/>
              </a:rPr>
              <a:t> </a:t>
            </a:r>
            <a:r>
              <a:rPr lang="en-US" sz="1200" i="1" kern="1200" baseline="0" dirty="0">
                <a:solidFill>
                  <a:schemeClr val="tx1"/>
                </a:solidFill>
                <a:effectLst/>
                <a:latin typeface="+mn-lt"/>
                <a:ea typeface="+mn-ea"/>
                <a:cs typeface="+mn-cs"/>
              </a:rPr>
              <a:t>“Since you have </a:t>
            </a:r>
            <a:r>
              <a:rPr lang="en-US" sz="1200" i="1" u="sng" kern="1200" baseline="0" dirty="0">
                <a:solidFill>
                  <a:schemeClr val="tx1"/>
                </a:solidFill>
                <a:effectLst/>
                <a:latin typeface="+mn-lt"/>
                <a:ea typeface="+mn-ea"/>
                <a:cs typeface="+mn-cs"/>
              </a:rPr>
              <a:t>purified your souls in obeying the truth</a:t>
            </a:r>
            <a:r>
              <a:rPr lang="en-US" sz="1200" i="1" u="none" kern="1200" baseline="0" dirty="0">
                <a:solidFill>
                  <a:schemeClr val="tx1"/>
                </a:solidFill>
                <a:effectLst/>
                <a:latin typeface="+mn-lt"/>
                <a:ea typeface="+mn-ea"/>
                <a:cs typeface="+mn-cs"/>
              </a:rPr>
              <a:t> </a:t>
            </a:r>
            <a:r>
              <a:rPr lang="en-US" sz="1200" i="1" kern="1200" baseline="0" dirty="0">
                <a:solidFill>
                  <a:schemeClr val="tx1"/>
                </a:solidFill>
                <a:effectLst/>
                <a:latin typeface="+mn-lt"/>
                <a:ea typeface="+mn-ea"/>
                <a:cs typeface="+mn-cs"/>
              </a:rPr>
              <a:t>through the Spirit in sincere love of the brethren, love one another fervently with a pure heart, </a:t>
            </a:r>
            <a:r>
              <a:rPr lang="en-US" sz="1200" i="1" kern="1200" baseline="30000" dirty="0">
                <a:solidFill>
                  <a:schemeClr val="tx1"/>
                </a:solidFill>
                <a:effectLst/>
                <a:latin typeface="+mn-lt"/>
                <a:ea typeface="+mn-ea"/>
                <a:cs typeface="+mn-cs"/>
              </a:rPr>
              <a:t>23</a:t>
            </a:r>
            <a:r>
              <a:rPr lang="en-US" sz="1200" i="1" kern="1200" baseline="0" dirty="0">
                <a:solidFill>
                  <a:schemeClr val="tx1"/>
                </a:solidFill>
                <a:effectLst/>
                <a:latin typeface="+mn-lt"/>
                <a:ea typeface="+mn-ea"/>
                <a:cs typeface="+mn-cs"/>
              </a:rPr>
              <a:t> having been born again, not of corruptible seed but incorruptible, through the word of God which lives and abides forever.”</a:t>
            </a:r>
            <a:endParaRPr lang="en-US" i="1" dirty="0"/>
          </a:p>
        </p:txBody>
      </p:sp>
      <p:sp>
        <p:nvSpPr>
          <p:cNvPr id="4" name="Slide Number Placeholder 3"/>
          <p:cNvSpPr>
            <a:spLocks noGrp="1"/>
          </p:cNvSpPr>
          <p:nvPr>
            <p:ph type="sldNum" sz="quarter" idx="10"/>
          </p:nvPr>
        </p:nvSpPr>
        <p:spPr/>
        <p:txBody>
          <a:bodyPr/>
          <a:lstStyle/>
          <a:p>
            <a:fld id="{973C5CE9-9789-4EBC-9E6D-0EABB820065C}" type="slidenum">
              <a:rPr lang="en-US" smtClean="0"/>
              <a:t>7</a:t>
            </a:fld>
            <a:endParaRPr lang="en-US"/>
          </a:p>
        </p:txBody>
      </p:sp>
    </p:spTree>
    <p:extLst>
      <p:ext uri="{BB962C8B-B14F-4D97-AF65-F5344CB8AC3E}">
        <p14:creationId xmlns:p14="http://schemas.microsoft.com/office/powerpoint/2010/main" val="1527979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6A1A6DA-BA91-45B9-94C9-2D95A77A205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886622-C6DA-4270-9591-09D6DD1230BB}" type="slidenum">
              <a:rPr lang="en-US" smtClean="0"/>
              <a:t>‹#›</a:t>
            </a:fld>
            <a:endParaRPr lang="en-US"/>
          </a:p>
        </p:txBody>
      </p:sp>
    </p:spTree>
    <p:extLst>
      <p:ext uri="{BB962C8B-B14F-4D97-AF65-F5344CB8AC3E}">
        <p14:creationId xmlns:p14="http://schemas.microsoft.com/office/powerpoint/2010/main" val="3089853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A1A6DA-BA91-45B9-94C9-2D95A77A205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886622-C6DA-4270-9591-09D6DD1230BB}" type="slidenum">
              <a:rPr lang="en-US" smtClean="0"/>
              <a:t>‹#›</a:t>
            </a:fld>
            <a:endParaRPr lang="en-US"/>
          </a:p>
        </p:txBody>
      </p:sp>
    </p:spTree>
    <p:extLst>
      <p:ext uri="{BB962C8B-B14F-4D97-AF65-F5344CB8AC3E}">
        <p14:creationId xmlns:p14="http://schemas.microsoft.com/office/powerpoint/2010/main" val="1485023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A1A6DA-BA91-45B9-94C9-2D95A77A205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886622-C6DA-4270-9591-09D6DD1230BB}" type="slidenum">
              <a:rPr lang="en-US" smtClean="0"/>
              <a:t>‹#›</a:t>
            </a:fld>
            <a:endParaRPr lang="en-US"/>
          </a:p>
        </p:txBody>
      </p:sp>
    </p:spTree>
    <p:extLst>
      <p:ext uri="{BB962C8B-B14F-4D97-AF65-F5344CB8AC3E}">
        <p14:creationId xmlns:p14="http://schemas.microsoft.com/office/powerpoint/2010/main" val="28130486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6A1A6DA-BA91-45B9-94C9-2D95A77A205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886622-C6DA-4270-9591-09D6DD1230BB}" type="slidenum">
              <a:rPr lang="en-US" smtClean="0"/>
              <a:t>‹#›</a:t>
            </a:fld>
            <a:endParaRPr lang="en-US"/>
          </a:p>
        </p:txBody>
      </p:sp>
    </p:spTree>
    <p:extLst>
      <p:ext uri="{BB962C8B-B14F-4D97-AF65-F5344CB8AC3E}">
        <p14:creationId xmlns:p14="http://schemas.microsoft.com/office/powerpoint/2010/main" val="27956165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6A1A6DA-BA91-45B9-94C9-2D95A77A205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886622-C6DA-4270-9591-09D6DD1230BB}" type="slidenum">
              <a:rPr lang="en-US" smtClean="0"/>
              <a:t>‹#›</a:t>
            </a:fld>
            <a:endParaRPr lang="en-US"/>
          </a:p>
        </p:txBody>
      </p:sp>
    </p:spTree>
    <p:extLst>
      <p:ext uri="{BB962C8B-B14F-4D97-AF65-F5344CB8AC3E}">
        <p14:creationId xmlns:p14="http://schemas.microsoft.com/office/powerpoint/2010/main" val="35838028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6A1A6DA-BA91-45B9-94C9-2D95A77A205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886622-C6DA-4270-9591-09D6DD1230BB}" type="slidenum">
              <a:rPr lang="en-US" smtClean="0"/>
              <a:t>‹#›</a:t>
            </a:fld>
            <a:endParaRPr lang="en-US"/>
          </a:p>
        </p:txBody>
      </p:sp>
    </p:spTree>
    <p:extLst>
      <p:ext uri="{BB962C8B-B14F-4D97-AF65-F5344CB8AC3E}">
        <p14:creationId xmlns:p14="http://schemas.microsoft.com/office/powerpoint/2010/main" val="3472479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A1A6DA-BA91-45B9-94C9-2D95A77A205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886622-C6DA-4270-9591-09D6DD1230BB}" type="slidenum">
              <a:rPr lang="en-US" smtClean="0"/>
              <a:t>‹#›</a:t>
            </a:fld>
            <a:endParaRPr lang="en-US"/>
          </a:p>
        </p:txBody>
      </p:sp>
    </p:spTree>
    <p:extLst>
      <p:ext uri="{BB962C8B-B14F-4D97-AF65-F5344CB8AC3E}">
        <p14:creationId xmlns:p14="http://schemas.microsoft.com/office/powerpoint/2010/main" val="36337124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A1A6DA-BA91-45B9-94C9-2D95A77A205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886622-C6DA-4270-9591-09D6DD1230BB}" type="slidenum">
              <a:rPr lang="en-US" smtClean="0"/>
              <a:t>‹#›</a:t>
            </a:fld>
            <a:endParaRPr lang="en-US"/>
          </a:p>
        </p:txBody>
      </p:sp>
    </p:spTree>
    <p:extLst>
      <p:ext uri="{BB962C8B-B14F-4D97-AF65-F5344CB8AC3E}">
        <p14:creationId xmlns:p14="http://schemas.microsoft.com/office/powerpoint/2010/main" val="20122851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A1A6DA-BA91-45B9-94C9-2D95A77A205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886622-C6DA-4270-9591-09D6DD1230BB}" type="slidenum">
              <a:rPr lang="en-US" smtClean="0"/>
              <a:t>‹#›</a:t>
            </a:fld>
            <a:endParaRPr lang="en-US"/>
          </a:p>
        </p:txBody>
      </p:sp>
    </p:spTree>
    <p:extLst>
      <p:ext uri="{BB962C8B-B14F-4D97-AF65-F5344CB8AC3E}">
        <p14:creationId xmlns:p14="http://schemas.microsoft.com/office/powerpoint/2010/main" val="42349766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A1A6DA-BA91-45B9-94C9-2D95A77A205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886622-C6DA-4270-9591-09D6DD1230BB}" type="slidenum">
              <a:rPr lang="en-US" smtClean="0"/>
              <a:t>‹#›</a:t>
            </a:fld>
            <a:endParaRPr lang="en-US"/>
          </a:p>
        </p:txBody>
      </p:sp>
    </p:spTree>
    <p:extLst>
      <p:ext uri="{BB962C8B-B14F-4D97-AF65-F5344CB8AC3E}">
        <p14:creationId xmlns:p14="http://schemas.microsoft.com/office/powerpoint/2010/main" val="20411937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A1A6DA-BA91-45B9-94C9-2D95A77A205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886622-C6DA-4270-9591-09D6DD1230BB}" type="slidenum">
              <a:rPr lang="en-US" smtClean="0"/>
              <a:t>‹#›</a:t>
            </a:fld>
            <a:endParaRPr lang="en-US"/>
          </a:p>
        </p:txBody>
      </p:sp>
    </p:spTree>
    <p:extLst>
      <p:ext uri="{BB962C8B-B14F-4D97-AF65-F5344CB8AC3E}">
        <p14:creationId xmlns:p14="http://schemas.microsoft.com/office/powerpoint/2010/main" val="201484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9/10/2016</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9/10/2016</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A1A6DA-BA91-45B9-94C9-2D95A77A205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886622-C6DA-4270-9591-09D6DD1230BB}" type="slidenum">
              <a:rPr lang="en-US" smtClean="0"/>
              <a:t>‹#›</a:t>
            </a:fld>
            <a:endParaRPr lang="en-US"/>
          </a:p>
        </p:txBody>
      </p:sp>
    </p:spTree>
    <p:extLst>
      <p:ext uri="{BB962C8B-B14F-4D97-AF65-F5344CB8AC3E}">
        <p14:creationId xmlns:p14="http://schemas.microsoft.com/office/powerpoint/2010/main" val="91293798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476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ctrTitle"/>
          </p:nvPr>
        </p:nvSpPr>
        <p:spPr>
          <a:xfrm>
            <a:off x="955964" y="124692"/>
            <a:ext cx="10044545" cy="1260763"/>
          </a:xfrm>
        </p:spPr>
        <p:txBody>
          <a:bodyPr>
            <a:noAutofit/>
          </a:bodyPr>
          <a:lstStyle/>
          <a:p>
            <a:r>
              <a:rPr lang="en-US" sz="6600" cap="small" dirty="0">
                <a:latin typeface="Gill Sans Ultra Bold" panose="020B0A02020104020203" pitchFamily="34" charset="0"/>
              </a:rPr>
              <a:t>What Obedience Is</a:t>
            </a:r>
          </a:p>
        </p:txBody>
      </p:sp>
      <p:sp>
        <p:nvSpPr>
          <p:cNvPr id="3" name="Subtitle 2"/>
          <p:cNvSpPr>
            <a:spLocks noGrp="1"/>
          </p:cNvSpPr>
          <p:nvPr>
            <p:ph type="subTitle" idx="1"/>
          </p:nvPr>
        </p:nvSpPr>
        <p:spPr>
          <a:xfrm>
            <a:off x="1757889" y="4652681"/>
            <a:ext cx="8676222" cy="1407459"/>
          </a:xfrm>
        </p:spPr>
        <p:txBody>
          <a:bodyPr>
            <a:normAutofit/>
          </a:bodyPr>
          <a:lstStyle/>
          <a:p>
            <a:r>
              <a:rPr lang="en-US" sz="5400" b="1" dirty="0">
                <a:solidFill>
                  <a:schemeClr val="bg1"/>
                </a:solidFill>
                <a:effectLst>
                  <a:glow rad="139700">
                    <a:schemeClr val="accent1">
                      <a:satMod val="175000"/>
                      <a:alpha val="40000"/>
                    </a:schemeClr>
                  </a:glow>
                </a:effectLst>
                <a:latin typeface="Calibri" panose="020F0502020204030204" pitchFamily="34" charset="0"/>
              </a:rPr>
              <a:t>Hebrews 5:8-9</a:t>
            </a:r>
          </a:p>
        </p:txBody>
      </p:sp>
    </p:spTree>
    <p:extLst>
      <p:ext uri="{BB962C8B-B14F-4D97-AF65-F5344CB8AC3E}">
        <p14:creationId xmlns:p14="http://schemas.microsoft.com/office/powerpoint/2010/main" val="3119528013"/>
      </p:ext>
    </p:extLst>
  </p:cSld>
  <p:clrMapOvr>
    <a:masterClrMapping/>
  </p:clrMapOvr>
  <mc:AlternateContent xmlns:mc="http://schemas.openxmlformats.org/markup-compatibility/2006">
    <mc:Choice xmlns:p14="http://schemas.microsoft.com/office/powerpoint/2010/main" Requires="p14">
      <p:transition spd="slow" p14:dur="2250">
        <p14:reveal thruBlk="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6691" y="249382"/>
            <a:ext cx="10160720" cy="998847"/>
          </a:xfrm>
        </p:spPr>
        <p:txBody>
          <a:bodyPr>
            <a:normAutofit/>
          </a:bodyPr>
          <a:lstStyle/>
          <a:p>
            <a:r>
              <a:rPr lang="en-US" sz="5400" cap="small" dirty="0">
                <a:latin typeface="Gill Sans Ultra Bold" panose="020B0A02020104020203" pitchFamily="34" charset="0"/>
              </a:rPr>
              <a:t>What Obedience Is</a:t>
            </a:r>
          </a:p>
        </p:txBody>
      </p:sp>
      <p:sp>
        <p:nvSpPr>
          <p:cNvPr id="3" name="Content Placeholder 2"/>
          <p:cNvSpPr>
            <a:spLocks noGrp="1"/>
          </p:cNvSpPr>
          <p:nvPr>
            <p:ph idx="1"/>
          </p:nvPr>
        </p:nvSpPr>
        <p:spPr>
          <a:xfrm>
            <a:off x="1059543" y="1366323"/>
            <a:ext cx="10661402" cy="5150593"/>
          </a:xfrm>
        </p:spPr>
        <p:txBody>
          <a:bodyPr anchor="t">
            <a:noAutofit/>
          </a:bodyPr>
          <a:lstStyle/>
          <a:p>
            <a:pPr marL="457200" indent="-457200">
              <a:spcBef>
                <a:spcPts val="0"/>
              </a:spcBef>
              <a:spcAft>
                <a:spcPts val="200"/>
              </a:spcAft>
            </a:pPr>
            <a:r>
              <a:rPr lang="en-US" sz="4400" b="1" dirty="0">
                <a:latin typeface="Calibri" panose="020F0502020204030204" pitchFamily="34" charset="0"/>
              </a:rPr>
              <a:t>It is Not Earning Salvation</a:t>
            </a:r>
          </a:p>
          <a:p>
            <a:pPr marL="1149350" lvl="1" indent="0">
              <a:spcBef>
                <a:spcPts val="0"/>
              </a:spcBef>
              <a:spcAft>
                <a:spcPts val="200"/>
              </a:spcAft>
              <a:buNone/>
            </a:pPr>
            <a:r>
              <a:rPr lang="en-US" sz="3600" b="1" cap="none" dirty="0">
                <a:solidFill>
                  <a:schemeClr val="accent1"/>
                </a:solidFill>
                <a:latin typeface="Calibri" panose="020F0502020204030204" pitchFamily="34" charset="0"/>
              </a:rPr>
              <a:t>Ephesians 2:8-9</a:t>
            </a:r>
          </a:p>
        </p:txBody>
      </p:sp>
      <p:pic>
        <p:nvPicPr>
          <p:cNvPr id="4" name="Picture 3"/>
          <p:cNvPicPr>
            <a:picLocks noChangeAspect="1"/>
          </p:cNvPicPr>
          <p:nvPr/>
        </p:nvPicPr>
        <p:blipFill>
          <a:blip r:embed="rId3"/>
          <a:stretch>
            <a:fillRect/>
          </a:stretch>
        </p:blipFill>
        <p:spPr>
          <a:xfrm>
            <a:off x="8783782" y="240192"/>
            <a:ext cx="2776088" cy="1566834"/>
          </a:xfrm>
          <a:prstGeom prst="rect">
            <a:avLst/>
          </a:prstGeom>
          <a:ln w="25400">
            <a:solidFill>
              <a:schemeClr val="accent1"/>
            </a:solidFill>
          </a:ln>
        </p:spPr>
      </p:pic>
    </p:spTree>
    <p:extLst>
      <p:ext uri="{BB962C8B-B14F-4D97-AF65-F5344CB8AC3E}">
        <p14:creationId xmlns:p14="http://schemas.microsoft.com/office/powerpoint/2010/main" val="3289773528"/>
      </p:ext>
    </p:extLst>
  </p:cSld>
  <p:clrMapOvr>
    <a:masterClrMapping/>
  </p:clrMapOvr>
  <mc:AlternateContent xmlns:mc="http://schemas.openxmlformats.org/markup-compatibility/2006">
    <mc:Choice xmlns:p14="http://schemas.microsoft.com/office/powerpoint/2010/main" Requires="p14">
      <p:transition spd="slow" p14:dur="2250">
        <p14:reveal thruBlk="1"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6691" y="249382"/>
            <a:ext cx="10160720" cy="998847"/>
          </a:xfrm>
        </p:spPr>
        <p:txBody>
          <a:bodyPr>
            <a:normAutofit/>
          </a:bodyPr>
          <a:lstStyle/>
          <a:p>
            <a:r>
              <a:rPr lang="en-US" sz="5400" cap="small" dirty="0">
                <a:latin typeface="Gill Sans Ultra Bold" panose="020B0A02020104020203" pitchFamily="34" charset="0"/>
              </a:rPr>
              <a:t>What Obedience Is</a:t>
            </a:r>
          </a:p>
        </p:txBody>
      </p:sp>
      <p:sp>
        <p:nvSpPr>
          <p:cNvPr id="3" name="Content Placeholder 2"/>
          <p:cNvSpPr>
            <a:spLocks noGrp="1"/>
          </p:cNvSpPr>
          <p:nvPr>
            <p:ph idx="1"/>
          </p:nvPr>
        </p:nvSpPr>
        <p:spPr>
          <a:xfrm>
            <a:off x="1059543" y="1366323"/>
            <a:ext cx="10661402" cy="5150593"/>
          </a:xfrm>
        </p:spPr>
        <p:txBody>
          <a:bodyPr anchor="t">
            <a:noAutofit/>
          </a:bodyPr>
          <a:lstStyle/>
          <a:p>
            <a:pPr marL="457200" indent="-457200">
              <a:spcBef>
                <a:spcPts val="0"/>
              </a:spcBef>
              <a:spcAft>
                <a:spcPts val="200"/>
              </a:spcAft>
            </a:pPr>
            <a:r>
              <a:rPr lang="en-US" sz="4400" b="1" dirty="0">
                <a:latin typeface="Calibri" panose="020F0502020204030204" pitchFamily="34" charset="0"/>
              </a:rPr>
              <a:t>It is Not Earning Salvation</a:t>
            </a:r>
          </a:p>
          <a:p>
            <a:pPr marL="1149350" lvl="1" indent="0">
              <a:spcBef>
                <a:spcPts val="0"/>
              </a:spcBef>
              <a:spcAft>
                <a:spcPts val="200"/>
              </a:spcAft>
              <a:buNone/>
            </a:pPr>
            <a:r>
              <a:rPr lang="en-US" sz="3600" b="1" cap="none" dirty="0">
                <a:solidFill>
                  <a:schemeClr val="accent1"/>
                </a:solidFill>
                <a:latin typeface="Calibri" panose="020F0502020204030204" pitchFamily="34" charset="0"/>
              </a:rPr>
              <a:t>Ephesians 2:8-9</a:t>
            </a:r>
          </a:p>
          <a:p>
            <a:pPr marL="457200" indent="-457200">
              <a:spcBef>
                <a:spcPts val="0"/>
              </a:spcBef>
              <a:spcAft>
                <a:spcPts val="200"/>
              </a:spcAft>
            </a:pPr>
            <a:r>
              <a:rPr lang="en-US" sz="4400" b="1" dirty="0">
                <a:latin typeface="Calibri" panose="020F0502020204030204" pitchFamily="34" charset="0"/>
              </a:rPr>
              <a:t>It is Not Earning Credit Against Future Sin</a:t>
            </a:r>
          </a:p>
          <a:p>
            <a:pPr marL="1149350" lvl="1" indent="0">
              <a:spcBef>
                <a:spcPts val="0"/>
              </a:spcBef>
              <a:spcAft>
                <a:spcPts val="200"/>
              </a:spcAft>
              <a:buNone/>
            </a:pPr>
            <a:r>
              <a:rPr lang="en-US" sz="3600" b="1" cap="none" dirty="0">
                <a:solidFill>
                  <a:schemeClr val="accent1"/>
                </a:solidFill>
                <a:latin typeface="Calibri" panose="020F0502020204030204" pitchFamily="34" charset="0"/>
              </a:rPr>
              <a:t>Ezekiel 18:24; Romans 6:23</a:t>
            </a:r>
          </a:p>
        </p:txBody>
      </p:sp>
      <p:pic>
        <p:nvPicPr>
          <p:cNvPr id="4" name="Picture 3"/>
          <p:cNvPicPr>
            <a:picLocks noChangeAspect="1"/>
          </p:cNvPicPr>
          <p:nvPr/>
        </p:nvPicPr>
        <p:blipFill>
          <a:blip r:embed="rId3"/>
          <a:stretch>
            <a:fillRect/>
          </a:stretch>
        </p:blipFill>
        <p:spPr>
          <a:xfrm>
            <a:off x="8783782" y="240192"/>
            <a:ext cx="2776088" cy="1566834"/>
          </a:xfrm>
          <a:prstGeom prst="rect">
            <a:avLst/>
          </a:prstGeom>
          <a:ln w="25400">
            <a:solidFill>
              <a:schemeClr val="accent1"/>
            </a:solidFill>
          </a:ln>
        </p:spPr>
      </p:pic>
    </p:spTree>
    <p:extLst>
      <p:ext uri="{BB962C8B-B14F-4D97-AF65-F5344CB8AC3E}">
        <p14:creationId xmlns:p14="http://schemas.microsoft.com/office/powerpoint/2010/main" val="290672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6691" y="249382"/>
            <a:ext cx="10160720" cy="998847"/>
          </a:xfrm>
        </p:spPr>
        <p:txBody>
          <a:bodyPr>
            <a:normAutofit/>
          </a:bodyPr>
          <a:lstStyle/>
          <a:p>
            <a:r>
              <a:rPr lang="en-US" sz="5400" cap="small" dirty="0">
                <a:latin typeface="Gill Sans Ultra Bold" panose="020B0A02020104020203" pitchFamily="34" charset="0"/>
              </a:rPr>
              <a:t>What Obedience Is</a:t>
            </a:r>
          </a:p>
        </p:txBody>
      </p:sp>
      <p:sp>
        <p:nvSpPr>
          <p:cNvPr id="3" name="Content Placeholder 2"/>
          <p:cNvSpPr>
            <a:spLocks noGrp="1"/>
          </p:cNvSpPr>
          <p:nvPr>
            <p:ph idx="1"/>
          </p:nvPr>
        </p:nvSpPr>
        <p:spPr>
          <a:xfrm>
            <a:off x="1059543" y="1366323"/>
            <a:ext cx="10661402" cy="5150593"/>
          </a:xfrm>
        </p:spPr>
        <p:txBody>
          <a:bodyPr anchor="t">
            <a:noAutofit/>
          </a:bodyPr>
          <a:lstStyle/>
          <a:p>
            <a:pPr marL="457200" indent="-457200">
              <a:spcBef>
                <a:spcPts val="0"/>
              </a:spcBef>
              <a:spcAft>
                <a:spcPts val="200"/>
              </a:spcAft>
            </a:pPr>
            <a:r>
              <a:rPr lang="en-US" sz="4400" b="1" dirty="0">
                <a:latin typeface="Calibri" panose="020F0502020204030204" pitchFamily="34" charset="0"/>
              </a:rPr>
              <a:t>It is Not Earning Salvation</a:t>
            </a:r>
          </a:p>
          <a:p>
            <a:pPr marL="1149350" lvl="1" indent="0">
              <a:spcBef>
                <a:spcPts val="0"/>
              </a:spcBef>
              <a:spcAft>
                <a:spcPts val="200"/>
              </a:spcAft>
              <a:buNone/>
            </a:pPr>
            <a:r>
              <a:rPr lang="en-US" sz="3600" b="1" cap="none" dirty="0">
                <a:solidFill>
                  <a:schemeClr val="accent1"/>
                </a:solidFill>
                <a:latin typeface="Calibri" panose="020F0502020204030204" pitchFamily="34" charset="0"/>
              </a:rPr>
              <a:t>Ephesians 2:8-9</a:t>
            </a:r>
          </a:p>
          <a:p>
            <a:pPr marL="457200" indent="-457200">
              <a:spcBef>
                <a:spcPts val="0"/>
              </a:spcBef>
              <a:spcAft>
                <a:spcPts val="200"/>
              </a:spcAft>
            </a:pPr>
            <a:r>
              <a:rPr lang="en-US" sz="4400" b="1" dirty="0">
                <a:latin typeface="Calibri" panose="020F0502020204030204" pitchFamily="34" charset="0"/>
              </a:rPr>
              <a:t>It is Not Earning Credit Against Future Sin</a:t>
            </a:r>
          </a:p>
          <a:p>
            <a:pPr marL="1149350" lvl="1" indent="0">
              <a:spcBef>
                <a:spcPts val="0"/>
              </a:spcBef>
              <a:spcAft>
                <a:spcPts val="200"/>
              </a:spcAft>
              <a:buNone/>
            </a:pPr>
            <a:r>
              <a:rPr lang="en-US" sz="3600" b="1" cap="none" dirty="0">
                <a:solidFill>
                  <a:schemeClr val="accent1"/>
                </a:solidFill>
                <a:latin typeface="Calibri" panose="020F0502020204030204" pitchFamily="34" charset="0"/>
              </a:rPr>
              <a:t>Ezekiel 18:24; Romans 6:23</a:t>
            </a:r>
          </a:p>
          <a:p>
            <a:pPr marL="457200" indent="-457200">
              <a:spcBef>
                <a:spcPts val="0"/>
              </a:spcBef>
              <a:spcAft>
                <a:spcPts val="200"/>
              </a:spcAft>
            </a:pPr>
            <a:r>
              <a:rPr lang="en-US" sz="4400" b="1" dirty="0">
                <a:latin typeface="Calibri" panose="020F0502020204030204" pitchFamily="34" charset="0"/>
              </a:rPr>
              <a:t>It is Not “Self-Defined” Service</a:t>
            </a:r>
          </a:p>
          <a:p>
            <a:pPr marL="1146175" lvl="1" indent="0">
              <a:spcBef>
                <a:spcPts val="0"/>
              </a:spcBef>
              <a:spcAft>
                <a:spcPts val="200"/>
              </a:spcAft>
              <a:buNone/>
            </a:pPr>
            <a:r>
              <a:rPr lang="en-US" sz="3600" b="1" cap="none" dirty="0">
                <a:solidFill>
                  <a:schemeClr val="accent1"/>
                </a:solidFill>
                <a:latin typeface="Calibri" panose="020F0502020204030204" pitchFamily="34" charset="0"/>
              </a:rPr>
              <a:t>Colossians 2:20-23</a:t>
            </a:r>
          </a:p>
        </p:txBody>
      </p:sp>
      <p:pic>
        <p:nvPicPr>
          <p:cNvPr id="4" name="Picture 3"/>
          <p:cNvPicPr>
            <a:picLocks noChangeAspect="1"/>
          </p:cNvPicPr>
          <p:nvPr/>
        </p:nvPicPr>
        <p:blipFill>
          <a:blip r:embed="rId3"/>
          <a:stretch>
            <a:fillRect/>
          </a:stretch>
        </p:blipFill>
        <p:spPr>
          <a:xfrm>
            <a:off x="8783782" y="240192"/>
            <a:ext cx="2776088" cy="1566834"/>
          </a:xfrm>
          <a:prstGeom prst="rect">
            <a:avLst/>
          </a:prstGeom>
          <a:ln w="25400">
            <a:solidFill>
              <a:schemeClr val="accent1"/>
            </a:solidFill>
          </a:ln>
        </p:spPr>
      </p:pic>
    </p:spTree>
    <p:extLst>
      <p:ext uri="{BB962C8B-B14F-4D97-AF65-F5344CB8AC3E}">
        <p14:creationId xmlns:p14="http://schemas.microsoft.com/office/powerpoint/2010/main" val="2555487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6691" y="249382"/>
            <a:ext cx="10160720" cy="998847"/>
          </a:xfrm>
        </p:spPr>
        <p:txBody>
          <a:bodyPr>
            <a:normAutofit/>
          </a:bodyPr>
          <a:lstStyle/>
          <a:p>
            <a:r>
              <a:rPr lang="en-US" sz="5400" cap="small" dirty="0">
                <a:latin typeface="Gill Sans Ultra Bold" panose="020B0A02020104020203" pitchFamily="34" charset="0"/>
              </a:rPr>
              <a:t>What Obedience Is</a:t>
            </a:r>
          </a:p>
        </p:txBody>
      </p:sp>
      <p:sp>
        <p:nvSpPr>
          <p:cNvPr id="3" name="Content Placeholder 2"/>
          <p:cNvSpPr>
            <a:spLocks noGrp="1"/>
          </p:cNvSpPr>
          <p:nvPr>
            <p:ph idx="1"/>
          </p:nvPr>
        </p:nvSpPr>
        <p:spPr>
          <a:xfrm>
            <a:off x="1059543" y="1366323"/>
            <a:ext cx="10661402" cy="5150593"/>
          </a:xfrm>
        </p:spPr>
        <p:txBody>
          <a:bodyPr anchor="t">
            <a:noAutofit/>
          </a:bodyPr>
          <a:lstStyle/>
          <a:p>
            <a:pPr marL="457200" indent="-457200">
              <a:spcBef>
                <a:spcPts val="0"/>
              </a:spcBef>
              <a:spcAft>
                <a:spcPts val="200"/>
              </a:spcAft>
            </a:pPr>
            <a:r>
              <a:rPr lang="en-US" sz="4400" b="1" dirty="0">
                <a:latin typeface="Calibri" panose="020F0502020204030204" pitchFamily="34" charset="0"/>
              </a:rPr>
              <a:t>It is Not Earning Salvation</a:t>
            </a:r>
          </a:p>
          <a:p>
            <a:pPr marL="1149350" lvl="1" indent="0">
              <a:spcBef>
                <a:spcPts val="0"/>
              </a:spcBef>
              <a:spcAft>
                <a:spcPts val="200"/>
              </a:spcAft>
              <a:buNone/>
            </a:pPr>
            <a:r>
              <a:rPr lang="en-US" sz="3600" b="1" cap="none" dirty="0">
                <a:solidFill>
                  <a:schemeClr val="accent1"/>
                </a:solidFill>
                <a:latin typeface="Calibri" panose="020F0502020204030204" pitchFamily="34" charset="0"/>
              </a:rPr>
              <a:t>Ephesians 2:8-9</a:t>
            </a:r>
          </a:p>
          <a:p>
            <a:pPr marL="457200" indent="-457200">
              <a:spcBef>
                <a:spcPts val="0"/>
              </a:spcBef>
              <a:spcAft>
                <a:spcPts val="200"/>
              </a:spcAft>
            </a:pPr>
            <a:r>
              <a:rPr lang="en-US" sz="4400" b="1" dirty="0">
                <a:latin typeface="Calibri" panose="020F0502020204030204" pitchFamily="34" charset="0"/>
              </a:rPr>
              <a:t>It is Not Earning Credit Against Future Sin</a:t>
            </a:r>
          </a:p>
          <a:p>
            <a:pPr marL="1149350" lvl="1" indent="0">
              <a:spcBef>
                <a:spcPts val="0"/>
              </a:spcBef>
              <a:spcAft>
                <a:spcPts val="200"/>
              </a:spcAft>
              <a:buNone/>
            </a:pPr>
            <a:r>
              <a:rPr lang="en-US" sz="3600" b="1" cap="none" dirty="0">
                <a:solidFill>
                  <a:schemeClr val="accent1"/>
                </a:solidFill>
                <a:latin typeface="Calibri" panose="020F0502020204030204" pitchFamily="34" charset="0"/>
              </a:rPr>
              <a:t>Ezekiel 18:24; Romans 6:23</a:t>
            </a:r>
          </a:p>
          <a:p>
            <a:pPr marL="457200" indent="-457200">
              <a:spcBef>
                <a:spcPts val="0"/>
              </a:spcBef>
              <a:spcAft>
                <a:spcPts val="200"/>
              </a:spcAft>
            </a:pPr>
            <a:r>
              <a:rPr lang="en-US" sz="4400" b="1" dirty="0">
                <a:latin typeface="Calibri" panose="020F0502020204030204" pitchFamily="34" charset="0"/>
              </a:rPr>
              <a:t>It is Not “Self-Defined” Service</a:t>
            </a:r>
          </a:p>
          <a:p>
            <a:pPr marL="1146175" lvl="1" indent="0">
              <a:spcBef>
                <a:spcPts val="0"/>
              </a:spcBef>
              <a:spcAft>
                <a:spcPts val="200"/>
              </a:spcAft>
              <a:buNone/>
            </a:pPr>
            <a:r>
              <a:rPr lang="en-US" sz="3600" b="1" cap="none" dirty="0">
                <a:solidFill>
                  <a:schemeClr val="accent1"/>
                </a:solidFill>
                <a:latin typeface="Calibri" panose="020F0502020204030204" pitchFamily="34" charset="0"/>
              </a:rPr>
              <a:t>Colossians 2:20-23</a:t>
            </a:r>
          </a:p>
          <a:p>
            <a:pPr marL="457200" indent="-457200">
              <a:spcBef>
                <a:spcPts val="0"/>
              </a:spcBef>
              <a:spcAft>
                <a:spcPts val="200"/>
              </a:spcAft>
            </a:pPr>
            <a:r>
              <a:rPr lang="en-US" sz="4400" b="1" dirty="0">
                <a:latin typeface="Calibri" panose="020F0502020204030204" pitchFamily="34" charset="0"/>
              </a:rPr>
              <a:t>It is Not Impossible</a:t>
            </a:r>
          </a:p>
          <a:p>
            <a:pPr marL="1146175" lvl="1" indent="0">
              <a:spcBef>
                <a:spcPts val="0"/>
              </a:spcBef>
              <a:spcAft>
                <a:spcPts val="200"/>
              </a:spcAft>
              <a:buNone/>
            </a:pPr>
            <a:r>
              <a:rPr lang="en-US" sz="3400" b="1" cap="none" dirty="0">
                <a:solidFill>
                  <a:schemeClr val="accent1"/>
                </a:solidFill>
                <a:latin typeface="Calibri" panose="020F0502020204030204" pitchFamily="34" charset="0"/>
              </a:rPr>
              <a:t>Hebrews 11:7</a:t>
            </a:r>
          </a:p>
        </p:txBody>
      </p:sp>
      <p:pic>
        <p:nvPicPr>
          <p:cNvPr id="4" name="Picture 3"/>
          <p:cNvPicPr>
            <a:picLocks noChangeAspect="1"/>
          </p:cNvPicPr>
          <p:nvPr/>
        </p:nvPicPr>
        <p:blipFill>
          <a:blip r:embed="rId3"/>
          <a:stretch>
            <a:fillRect/>
          </a:stretch>
        </p:blipFill>
        <p:spPr>
          <a:xfrm>
            <a:off x="8783782" y="240192"/>
            <a:ext cx="2776088" cy="1566834"/>
          </a:xfrm>
          <a:prstGeom prst="rect">
            <a:avLst/>
          </a:prstGeom>
          <a:ln w="25400">
            <a:solidFill>
              <a:schemeClr val="accent1"/>
            </a:solidFill>
          </a:ln>
        </p:spPr>
      </p:pic>
    </p:spTree>
    <p:extLst>
      <p:ext uri="{BB962C8B-B14F-4D97-AF65-F5344CB8AC3E}">
        <p14:creationId xmlns:p14="http://schemas.microsoft.com/office/powerpoint/2010/main" val="370980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6691" y="249382"/>
            <a:ext cx="10160720" cy="998847"/>
          </a:xfrm>
        </p:spPr>
        <p:txBody>
          <a:bodyPr>
            <a:normAutofit/>
          </a:bodyPr>
          <a:lstStyle/>
          <a:p>
            <a:r>
              <a:rPr lang="en-US" sz="5400" cap="small" dirty="0">
                <a:latin typeface="Gill Sans Ultra Bold" panose="020B0A02020104020203" pitchFamily="34" charset="0"/>
              </a:rPr>
              <a:t>Conclusion</a:t>
            </a:r>
          </a:p>
        </p:txBody>
      </p:sp>
      <p:sp>
        <p:nvSpPr>
          <p:cNvPr id="3" name="Content Placeholder 2"/>
          <p:cNvSpPr>
            <a:spLocks noGrp="1"/>
          </p:cNvSpPr>
          <p:nvPr>
            <p:ph idx="1"/>
          </p:nvPr>
        </p:nvSpPr>
        <p:spPr>
          <a:xfrm>
            <a:off x="1059543" y="1747652"/>
            <a:ext cx="9987868" cy="4769264"/>
          </a:xfrm>
        </p:spPr>
        <p:txBody>
          <a:bodyPr anchor="t">
            <a:noAutofit/>
          </a:bodyPr>
          <a:lstStyle/>
          <a:p>
            <a:pPr marL="0" indent="0">
              <a:spcBef>
                <a:spcPts val="0"/>
              </a:spcBef>
              <a:spcAft>
                <a:spcPts val="200"/>
              </a:spcAft>
              <a:buNone/>
            </a:pPr>
            <a:r>
              <a:rPr lang="en-US" sz="4400" b="1" cap="none" dirty="0">
                <a:latin typeface="Calibri" panose="020F0502020204030204" pitchFamily="34" charset="0"/>
              </a:rPr>
              <a:t>“Obedience” is not                                                a dirty word!</a:t>
            </a:r>
          </a:p>
          <a:p>
            <a:pPr marL="0" indent="0">
              <a:spcBef>
                <a:spcPts val="0"/>
              </a:spcBef>
              <a:spcAft>
                <a:spcPts val="200"/>
              </a:spcAft>
              <a:buNone/>
            </a:pPr>
            <a:endParaRPr lang="en-US" b="1" cap="none" dirty="0">
              <a:solidFill>
                <a:schemeClr val="accent1"/>
              </a:solidFill>
              <a:latin typeface="Calibri" panose="020F0502020204030204" pitchFamily="34" charset="0"/>
            </a:endParaRPr>
          </a:p>
          <a:p>
            <a:pPr marL="0" indent="0">
              <a:spcBef>
                <a:spcPts val="0"/>
              </a:spcBef>
              <a:spcAft>
                <a:spcPts val="200"/>
              </a:spcAft>
              <a:buNone/>
            </a:pPr>
            <a:r>
              <a:rPr lang="en-US" sz="4400" b="1" cap="none" dirty="0">
                <a:solidFill>
                  <a:schemeClr val="accent1"/>
                </a:solidFill>
                <a:latin typeface="Calibri" panose="020F0502020204030204" pitchFamily="34" charset="0"/>
              </a:rPr>
              <a:t>It is a necessary                                        thing.  God calls upon you to obey!</a:t>
            </a:r>
          </a:p>
          <a:p>
            <a:pPr marL="0" indent="0">
              <a:spcBef>
                <a:spcPts val="0"/>
              </a:spcBef>
              <a:spcAft>
                <a:spcPts val="200"/>
              </a:spcAft>
              <a:buNone/>
            </a:pPr>
            <a:endParaRPr lang="en-US" sz="2800" b="1" cap="none" dirty="0">
              <a:solidFill>
                <a:schemeClr val="accent1"/>
              </a:solidFill>
              <a:latin typeface="Calibri" panose="020F0502020204030204" pitchFamily="34" charset="0"/>
            </a:endParaRPr>
          </a:p>
          <a:p>
            <a:pPr marL="0" indent="0" algn="ctr">
              <a:spcBef>
                <a:spcPts val="0"/>
              </a:spcBef>
              <a:spcAft>
                <a:spcPts val="200"/>
              </a:spcAft>
              <a:buNone/>
            </a:pPr>
            <a:r>
              <a:rPr lang="en-US" sz="4800" b="1" dirty="0">
                <a:latin typeface="Calibri" panose="020F0502020204030204" pitchFamily="34" charset="0"/>
              </a:rPr>
              <a:t>(1 Peter 1:22-23)</a:t>
            </a:r>
          </a:p>
        </p:txBody>
      </p:sp>
      <p:pic>
        <p:nvPicPr>
          <p:cNvPr id="4" name="Picture 3"/>
          <p:cNvPicPr>
            <a:picLocks noChangeAspect="1"/>
          </p:cNvPicPr>
          <p:nvPr/>
        </p:nvPicPr>
        <p:blipFill>
          <a:blip r:embed="rId3"/>
          <a:stretch>
            <a:fillRect/>
          </a:stretch>
        </p:blipFill>
        <p:spPr>
          <a:xfrm>
            <a:off x="6317673" y="748805"/>
            <a:ext cx="5189275" cy="2928846"/>
          </a:xfrm>
          <a:prstGeom prst="rect">
            <a:avLst/>
          </a:prstGeom>
          <a:ln w="25400">
            <a:solidFill>
              <a:schemeClr val="accent1"/>
            </a:solidFill>
          </a:ln>
        </p:spPr>
      </p:pic>
    </p:spTree>
    <p:extLst>
      <p:ext uri="{BB962C8B-B14F-4D97-AF65-F5344CB8AC3E}">
        <p14:creationId xmlns:p14="http://schemas.microsoft.com/office/powerpoint/2010/main" val="1562359641"/>
      </p:ext>
    </p:extLst>
  </p:cSld>
  <p:clrMapOvr>
    <a:masterClrMapping/>
  </p:clrMapOvr>
  <mc:AlternateContent xmlns:mc="http://schemas.openxmlformats.org/markup-compatibility/2006">
    <mc:Choice xmlns:p14="http://schemas.microsoft.com/office/powerpoint/2010/main" Requires="p14">
      <p:transition spd="slow" p14:dur="2250">
        <p14:reveal thruBlk="1"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72730" cy="6858000"/>
          </a:xfrm>
          <a:prstGeom prst="rect">
            <a:avLst/>
          </a:prstGeom>
        </p:spPr>
      </p:pic>
      <p:sp>
        <p:nvSpPr>
          <p:cNvPr id="2" name="Title 1"/>
          <p:cNvSpPr>
            <a:spLocks noGrp="1"/>
          </p:cNvSpPr>
          <p:nvPr>
            <p:ph type="title"/>
          </p:nvPr>
        </p:nvSpPr>
        <p:spPr>
          <a:xfrm>
            <a:off x="852715" y="234500"/>
            <a:ext cx="10515600" cy="3132818"/>
          </a:xfrm>
        </p:spPr>
        <p:txBody>
          <a:bodyPr>
            <a:noAutofit/>
          </a:bodyPr>
          <a:lstStyle/>
          <a:p>
            <a:pPr indent="347663"/>
            <a:r>
              <a:rPr lang="en-US" sz="4800" b="1" dirty="0">
                <a:solidFill>
                  <a:schemeClr val="bg1"/>
                </a:solidFill>
                <a:effectLst>
                  <a:outerShdw blurRad="38100" dist="38100" dir="2700000" algn="tl">
                    <a:srgbClr val="000000">
                      <a:alpha val="43137"/>
                    </a:srgbClr>
                  </a:outerShdw>
                </a:effectLst>
                <a:latin typeface="Papyrus" panose="03070502060502030205" pitchFamily="66" charset="0"/>
              </a:rPr>
              <a:t>“And having been perfected, He became the author of eternal salvation to all who obey Him”</a:t>
            </a:r>
            <a:br>
              <a:rPr lang="en-US" sz="4800" b="1" dirty="0">
                <a:solidFill>
                  <a:schemeClr val="bg1"/>
                </a:solidFill>
                <a:effectLst>
                  <a:outerShdw blurRad="38100" dist="38100" dir="2700000" algn="tl">
                    <a:srgbClr val="000000">
                      <a:alpha val="43137"/>
                    </a:srgbClr>
                  </a:outerShdw>
                </a:effectLst>
                <a:latin typeface="Papyrus" panose="03070502060502030205" pitchFamily="66" charset="0"/>
              </a:rPr>
            </a:br>
            <a:r>
              <a:rPr lang="en-US" sz="4800" b="1" dirty="0">
                <a:solidFill>
                  <a:schemeClr val="bg1"/>
                </a:solidFill>
                <a:effectLst>
                  <a:outerShdw blurRad="38100" dist="38100" dir="2700000" algn="tl">
                    <a:srgbClr val="000000">
                      <a:alpha val="43137"/>
                    </a:srgbClr>
                  </a:outerShdw>
                </a:effectLst>
                <a:latin typeface="Papyrus" panose="03070502060502030205" pitchFamily="66" charset="0"/>
              </a:rPr>
              <a:t>                                              (Hebrews 5:9)</a:t>
            </a:r>
          </a:p>
        </p:txBody>
      </p:sp>
    </p:spTree>
    <p:extLst>
      <p:ext uri="{BB962C8B-B14F-4D97-AF65-F5344CB8AC3E}">
        <p14:creationId xmlns:p14="http://schemas.microsoft.com/office/powerpoint/2010/main" val="20289858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F4B54B"/>
      </a:accent1>
      <a:accent2>
        <a:srgbClr val="A2C84E"/>
      </a:accent2>
      <a:accent3>
        <a:srgbClr val="4BC298"/>
      </a:accent3>
      <a:accent4>
        <a:srgbClr val="4CB5D3"/>
      </a:accent4>
      <a:accent5>
        <a:srgbClr val="9167E3"/>
      </a:accent5>
      <a:accent6>
        <a:srgbClr val="E05073"/>
      </a:accent6>
      <a:hlink>
        <a:srgbClr val="E19520"/>
      </a:hlink>
      <a:folHlink>
        <a:srgbClr val="E8B15D"/>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DD1DAD52-B525-46B5-8E87-60EE23581B9C}"/>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63</TotalTime>
  <Words>999</Words>
  <Application>Microsoft Office PowerPoint</Application>
  <PresentationFormat>Widescreen</PresentationFormat>
  <Paragraphs>73</Paragraphs>
  <Slides>8</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Arial</vt:lpstr>
      <vt:lpstr>Calibri</vt:lpstr>
      <vt:lpstr>Calibri Light</vt:lpstr>
      <vt:lpstr>Century Gothic</vt:lpstr>
      <vt:lpstr>Gill Sans Ultra Bold</vt:lpstr>
      <vt:lpstr>Papyrus</vt:lpstr>
      <vt:lpstr>Mesh</vt:lpstr>
      <vt:lpstr>1_Office Theme</vt:lpstr>
      <vt:lpstr>PowerPoint Presentation</vt:lpstr>
      <vt:lpstr>What Obedience Is</vt:lpstr>
      <vt:lpstr>What Obedience Is</vt:lpstr>
      <vt:lpstr>What Obedience Is</vt:lpstr>
      <vt:lpstr>What Obedience Is</vt:lpstr>
      <vt:lpstr>What Obedience Is</vt:lpstr>
      <vt:lpstr>Conclusion</vt:lpstr>
      <vt:lpstr>“And having been perfected, He became the author of eternal salvation to all who obey Him”                                               (Hebrews 5:9)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Obedience Is</dc:title>
  <dc:creator>Stan Cox</dc:creator>
  <cp:lastModifiedBy>Stan Cox</cp:lastModifiedBy>
  <cp:revision>10</cp:revision>
  <dcterms:created xsi:type="dcterms:W3CDTF">2016-09-11T04:22:26Z</dcterms:created>
  <dcterms:modified xsi:type="dcterms:W3CDTF">2016-09-11T05:25:50Z</dcterms:modified>
</cp:coreProperties>
</file>